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5"/>
  </p:sldMasterIdLst>
  <p:notesMasterIdLst>
    <p:notesMasterId r:id="rId17"/>
  </p:notesMasterIdLst>
  <p:sldIdLst>
    <p:sldId id="301" r:id="rId6"/>
    <p:sldId id="285" r:id="rId7"/>
    <p:sldId id="296" r:id="rId8"/>
    <p:sldId id="297" r:id="rId9"/>
    <p:sldId id="299" r:id="rId10"/>
    <p:sldId id="300" r:id="rId11"/>
    <p:sldId id="262" r:id="rId12"/>
    <p:sldId id="272" r:id="rId13"/>
    <p:sldId id="273" r:id="rId14"/>
    <p:sldId id="298" r:id="rId15"/>
    <p:sldId id="294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79"/>
    <p:restoredTop sz="96336"/>
  </p:normalViewPr>
  <p:slideViewPr>
    <p:cSldViewPr snapToGrid="0" snapToObjects="1" showGuides="1">
      <p:cViewPr>
        <p:scale>
          <a:sx n="100" d="100"/>
          <a:sy n="100" d="100"/>
        </p:scale>
        <p:origin x="106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6AACD4-5769-244D-96D0-362367AE39E7}" type="datetimeFigureOut">
              <a:rPr lang="pl-PL" smtClean="0"/>
              <a:t>17.05.2021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D2F058-B35B-084D-9203-8244B6FBF78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38640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836916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ymbol zastępczy obrazu slajdu 1">
            <a:extLst>
              <a:ext uri="{FF2B5EF4-FFF2-40B4-BE49-F238E27FC236}">
                <a16:creationId xmlns:a16="http://schemas.microsoft.com/office/drawing/2014/main" id="{3029D7CE-CE8E-44D9-BE08-BA391707224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Symbol zastępczy notatek 2">
            <a:extLst>
              <a:ext uri="{FF2B5EF4-FFF2-40B4-BE49-F238E27FC236}">
                <a16:creationId xmlns:a16="http://schemas.microsoft.com/office/drawing/2014/main" id="{D5466CD5-EAEA-4BFB-AEE7-B0EECAF79AE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6148" name="Symbol zastępczy numeru slajdu 3">
            <a:extLst>
              <a:ext uri="{FF2B5EF4-FFF2-40B4-BE49-F238E27FC236}">
                <a16:creationId xmlns:a16="http://schemas.microsoft.com/office/drawing/2014/main" id="{D8B29FC2-2244-42EE-940A-06BF0F9E6C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A5F822-ADA7-477E-8AFA-A687E546C44E}" type="slidenum">
              <a:rPr kumimoji="0" lang="pl-PL" alt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pl-PL" alt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73069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44345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73913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124867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53676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0778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949406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689997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83883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ymbol zastępczy obrazu slajdu 1">
            <a:extLst>
              <a:ext uri="{FF2B5EF4-FFF2-40B4-BE49-F238E27FC236}">
                <a16:creationId xmlns:a16="http://schemas.microsoft.com/office/drawing/2014/main" id="{584D8315-5826-4BC8-9CA6-06C97DA2EE1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Symbol zastępczy notatek 2">
            <a:extLst>
              <a:ext uri="{FF2B5EF4-FFF2-40B4-BE49-F238E27FC236}">
                <a16:creationId xmlns:a16="http://schemas.microsoft.com/office/drawing/2014/main" id="{AC8B3B7E-53C7-4DD1-BC01-004754EE44F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57348" name="Symbol zastępczy numeru slajdu 3">
            <a:extLst>
              <a:ext uri="{FF2B5EF4-FFF2-40B4-BE49-F238E27FC236}">
                <a16:creationId xmlns:a16="http://schemas.microsoft.com/office/drawing/2014/main" id="{2ADF9324-5483-4544-AC3A-917D9CDC5A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0C065F-0620-446C-96DC-CEBF79087367}" type="slidenum">
              <a:rPr kumimoji="0" lang="pl-PL" alt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pl-PL" alt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55617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17.05.2021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9640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17.05.2021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69925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17.05.2021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648279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17.05.2021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914921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17.05.2021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53521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17.05.2021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65978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17.05.2021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74475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17.05.2021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48114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17.05.2021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77643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17.05.2021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38383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17.05.2021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91428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55BFD3-CF19-9E45-88B7-8E1669CAAA37}" type="datetimeFigureOut">
              <a:rPr lang="pl-PL" smtClean="0"/>
              <a:t>17.05.2021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55547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382F42EE-F647-D94E-9CC8-AA1D6E673D0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0" y="4081604"/>
            <a:ext cx="12191999" cy="2776396"/>
          </a:xfrm>
          <a:prstGeom prst="rect">
            <a:avLst/>
          </a:prstGeom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5D41D57A-FAC1-4D49-94D5-7262229AF6A7}"/>
              </a:ext>
            </a:extLst>
          </p:cNvPr>
          <p:cNvSpPr txBox="1"/>
          <p:nvPr/>
        </p:nvSpPr>
        <p:spPr>
          <a:xfrm>
            <a:off x="436069" y="983556"/>
            <a:ext cx="113198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Krungthep" panose="02000400000000000000" pitchFamily="2" charset="-34"/>
              </a:rPr>
              <a:t>Konsultacje społeczne drugiej aktualizacji</a:t>
            </a:r>
          </a:p>
          <a:p>
            <a:pPr algn="ctr"/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Krungthep" panose="02000400000000000000" pitchFamily="2" charset="-34"/>
              </a:rPr>
              <a:t>Planów gospodarowania wodami – </a:t>
            </a:r>
            <a:r>
              <a:rPr lang="pl-PL" sz="24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Krungthep" panose="02000400000000000000" pitchFamily="2" charset="-34"/>
              </a:rPr>
              <a:t>IIaPGW</a:t>
            </a:r>
            <a:endParaRPr lang="pl-PL" sz="24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Krungthep" panose="02000400000000000000" pitchFamily="2" charset="-34"/>
            </a:endParaRPr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1AF01E75-87AF-4DCA-9BF1-8414EA248F6E}"/>
              </a:ext>
            </a:extLst>
          </p:cNvPr>
          <p:cNvSpPr/>
          <p:nvPr/>
        </p:nvSpPr>
        <p:spPr>
          <a:xfrm>
            <a:off x="674914" y="2973833"/>
            <a:ext cx="1084217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Odstępstwa w przypadku braku możliwości osiągnięcia celów środowiskowych</a:t>
            </a:r>
          </a:p>
          <a:p>
            <a:pPr algn="ctr"/>
            <a:r>
              <a:rPr 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obszar dorzecza Pregoły, o</a:t>
            </a:r>
            <a:r>
              <a:rPr 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bszar dorzecza </a:t>
            </a:r>
            <a:r>
              <a:rPr 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Niemna</a:t>
            </a:r>
          </a:p>
        </p:txBody>
      </p:sp>
    </p:spTree>
    <p:extLst>
      <p:ext uri="{BB962C8B-B14F-4D97-AF65-F5344CB8AC3E}">
        <p14:creationId xmlns:p14="http://schemas.microsoft.com/office/powerpoint/2010/main" val="6197847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Obraz 9">
            <a:extLst>
              <a:ext uri="{FF2B5EF4-FFF2-40B4-BE49-F238E27FC236}">
                <a16:creationId xmlns:a16="http://schemas.microsoft.com/office/drawing/2014/main" id="{50E8D639-5522-4B15-9D04-1DCD8A2289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Obraz 11">
            <a:extLst>
              <a:ext uri="{FF2B5EF4-FFF2-40B4-BE49-F238E27FC236}">
                <a16:creationId xmlns:a16="http://schemas.microsoft.com/office/drawing/2014/main" id="{730D208F-CC55-4BEC-88BF-F8311682FB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712B9BEA-2542-4A83-8E07-4389C431D443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25" name="pole tekstowe 12">
            <a:extLst>
              <a:ext uri="{FF2B5EF4-FFF2-40B4-BE49-F238E27FC236}">
                <a16:creationId xmlns:a16="http://schemas.microsoft.com/office/drawing/2014/main" id="{883BDAEC-B335-4DE1-B3E0-217D89CFDF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1500188"/>
            <a:ext cx="113188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Odstępstwa w przypadku braku możliwości osiągnięcia celów środowiskowych</a:t>
            </a:r>
          </a:p>
        </p:txBody>
      </p:sp>
      <p:sp>
        <p:nvSpPr>
          <p:cNvPr id="5126" name="pole tekstowe 4">
            <a:extLst>
              <a:ext uri="{FF2B5EF4-FFF2-40B4-BE49-F238E27FC236}">
                <a16:creationId xmlns:a16="http://schemas.microsoft.com/office/drawing/2014/main" id="{66A7B622-E797-4E98-AC28-B77A25F313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3497263"/>
            <a:ext cx="104790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600" b="0" i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Krzysztof Okrasiński– CDM Smith Sp. z o.o. 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3BD5DC27-4C0A-4163-8931-9A04909680F9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28" name="Grupa 5">
            <a:extLst>
              <a:ext uri="{FF2B5EF4-FFF2-40B4-BE49-F238E27FC236}">
                <a16:creationId xmlns:a16="http://schemas.microsoft.com/office/drawing/2014/main" id="{630D2CEF-5585-464E-A404-D1DE581E7EBD}"/>
              </a:ext>
            </a:extLst>
          </p:cNvPr>
          <p:cNvGrpSpPr>
            <a:grpSpLocks/>
          </p:cNvGrpSpPr>
          <p:nvPr/>
        </p:nvGrpSpPr>
        <p:grpSpPr bwMode="auto">
          <a:xfrm>
            <a:off x="436563" y="4556125"/>
            <a:ext cx="1208087" cy="1208088"/>
            <a:chOff x="436562" y="4624863"/>
            <a:chExt cx="1207343" cy="1207343"/>
          </a:xfrm>
        </p:grpSpPr>
        <p:pic>
          <p:nvPicPr>
            <p:cNvPr id="5130" name="Obraz 9">
              <a:extLst>
                <a:ext uri="{FF2B5EF4-FFF2-40B4-BE49-F238E27FC236}">
                  <a16:creationId xmlns:a16="http://schemas.microsoft.com/office/drawing/2014/main" id="{DFCDE732-4F24-4378-B02C-D6364AE2A3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6562" y="4624863"/>
              <a:ext cx="1207343" cy="1207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31" name="Obraz 10">
              <a:extLst>
                <a:ext uri="{FF2B5EF4-FFF2-40B4-BE49-F238E27FC236}">
                  <a16:creationId xmlns:a16="http://schemas.microsoft.com/office/drawing/2014/main" id="{B967D04F-4688-4109-97A9-638818D193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781113" y="4662314"/>
              <a:ext cx="518240" cy="4977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4" name="Obraz 13">
            <a:extLst>
              <a:ext uri="{FF2B5EF4-FFF2-40B4-BE49-F238E27FC236}">
                <a16:creationId xmlns:a16="http://schemas.microsoft.com/office/drawing/2014/main" id="{ABB34F09-125E-47B2-BCB3-976A995A3EE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07520" y="3072667"/>
            <a:ext cx="3517496" cy="15263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833486" y="1093910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Ustalenia wykazu odstępstw (art. 4.4 i art. 4.5 RDW) dla obszaru dorzecza Pregoły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2781412"/>
              </p:ext>
            </p:extLst>
          </p:nvPr>
        </p:nvGraphicFramePr>
        <p:xfrm>
          <a:off x="1416297" y="1942614"/>
          <a:ext cx="7820546" cy="2087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89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7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7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72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Rodzaj odstępstwa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JCWP-RW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JCWP-LW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 err="1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JCWPd</a:t>
                      </a:r>
                      <a:endParaRPr lang="pl-PL" sz="13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Odroczenie terminu</a:t>
                      </a:r>
                      <a:r>
                        <a:rPr lang="pl-PL" sz="13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osiągnięcia celu środowiskowego [szt.]</a:t>
                      </a:r>
                      <a:endParaRPr lang="pl-PL" sz="13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65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53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Złagodzony</a:t>
                      </a:r>
                      <a:r>
                        <a:rPr lang="pl-PL" sz="13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cel środowiskowy [szt.]</a:t>
                      </a:r>
                      <a:endParaRPr lang="pl-PL" sz="13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Odroczenie terminu</a:t>
                      </a:r>
                      <a:r>
                        <a:rPr lang="pl-PL" sz="13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osiągnięcia celu środowiskowego [%]</a:t>
                      </a:r>
                      <a:endParaRPr lang="pl-PL" sz="13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79,3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50,5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Złagodzony</a:t>
                      </a:r>
                      <a:r>
                        <a:rPr lang="pl-PL" sz="13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cel środowiskowy [%]</a:t>
                      </a:r>
                      <a:endParaRPr lang="pl-PL" sz="13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46,3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24,8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829700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Ustalenia wykazu odstępstw (art. 4.4 i art. 4.5 RDW) dla obszaru dorzecza Pregoły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2868058"/>
              </p:ext>
            </p:extLst>
          </p:nvPr>
        </p:nvGraphicFramePr>
        <p:xfrm>
          <a:off x="1315398" y="1632443"/>
          <a:ext cx="7990582" cy="3510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787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706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706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7062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Rodzaj odstępstwa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JCWP-RW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JCWP-LW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 err="1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JCWPd</a:t>
                      </a:r>
                      <a:endParaRPr lang="pl-PL" sz="13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JCW, dla których odroczono termin osiągnięcia celów środowiskowych </a:t>
                      </a:r>
                      <a:b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</a:br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ze względu na warunki naturalne mające wpływ na skuteczność działań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65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JCW, dla których odroczono termin osiągnięcia celów środowiskowych </a:t>
                      </a:r>
                      <a:b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</a:br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ze względu na możliwości techniczne i/lub nieproporcjonalne koszty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JCW, dla których złagodzono cele środowiskowe ze względu na warunki naturalne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JCW, dla których złagodzono cele środowiskowe ze względu na działalność człowieka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853127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833486" y="1093910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Ustalenia wykazu odstępstw (art. 4.4 i art. 4.5 RDW) dla obszaru dorzecza Niemna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8708176"/>
              </p:ext>
            </p:extLst>
          </p:nvPr>
        </p:nvGraphicFramePr>
        <p:xfrm>
          <a:off x="1416297" y="1942614"/>
          <a:ext cx="7820546" cy="2087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89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7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7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72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Rodzaj odstępstwa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JCWP-RW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JCWP-LW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 err="1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JCWPd</a:t>
                      </a:r>
                      <a:endParaRPr lang="pl-PL" sz="13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Odroczenie terminu</a:t>
                      </a:r>
                      <a:r>
                        <a:rPr lang="pl-PL" sz="13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osiągnięcia celu środowiskowego [szt.]</a:t>
                      </a:r>
                      <a:endParaRPr lang="pl-PL" sz="13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Złagodzony</a:t>
                      </a:r>
                      <a:r>
                        <a:rPr lang="pl-PL" sz="13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cel środowiskowy [szt.]</a:t>
                      </a:r>
                      <a:endParaRPr lang="pl-PL" sz="13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Odroczenie terminu</a:t>
                      </a:r>
                      <a:r>
                        <a:rPr lang="pl-PL" sz="13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osiągnięcia celu środowiskowego [%]</a:t>
                      </a:r>
                      <a:endParaRPr lang="pl-PL" sz="13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95,8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63,9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Złagodzony</a:t>
                      </a:r>
                      <a:r>
                        <a:rPr lang="pl-PL" sz="13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cel środowiskowy [%]</a:t>
                      </a:r>
                      <a:endParaRPr lang="pl-PL" sz="13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70,8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33,3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97546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Ustalenia wykazu odstępstw (art. 4.4 i art. 4.5 RDW) dla obszaru dorzecza Niemna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4246932"/>
              </p:ext>
            </p:extLst>
          </p:nvPr>
        </p:nvGraphicFramePr>
        <p:xfrm>
          <a:off x="1315398" y="1632443"/>
          <a:ext cx="7990582" cy="3510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787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706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706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7062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Rodzaj odstępstwa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JCWP-RW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JCWP-LW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 err="1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JCWPd</a:t>
                      </a:r>
                      <a:endParaRPr lang="pl-PL" sz="13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JCW, dla których odroczono termin osiągnięcia celów środowiskowych </a:t>
                      </a:r>
                      <a:b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</a:br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ze względu na warunki naturalne mające wpływ na skuteczność działań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JCW, dla których odroczono termin osiągnięcia celów środowiskowych </a:t>
                      </a:r>
                      <a:b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</a:br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ze względu na możliwości techniczne i/lub nieproporcjonalne koszty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JCW, dla których złagodzono cele środowiskowe ze względu na warunki naturalne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JCW, dla których złagodzono cele środowiskowe ze względu na działalność człowieka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816600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1052962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Konsekwencje ustanowienia odstępstw</a:t>
            </a: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257331" y="1579921"/>
            <a:ext cx="1052336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Każde odstępstwo jest uzasadnione konkretnym rodzajem presji.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Ustanowienie odstępstwa nie może być traktowane jako przesłanka do tego, by nie realizować wszystkich wykonalnych </a:t>
            </a:r>
            <a:b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</a:b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(i niepowodujących nieproporcjonalnych kosztów) działań na rzecz poprawy stanu wód.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Ustanowienie odstępstwa nie może być traktowane jako dopuszczalność dalszego pogorszenia stanu wód.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Ustanowienie złagodzonego celu środowiskowego powinno być brane pod uwagę przy wydawaniu decyzji administracyjnych, np. pozwoleń wodnoprawnych. 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pl-PL" sz="1400" b="0" i="0" u="none" strike="noStrike" kern="1200" cap="none" spc="0" normalizeH="0" baseline="0" noProof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7" name="Obraz 17">
            <a:extLst>
              <a:ext uri="{FF2B5EF4-FFF2-40B4-BE49-F238E27FC236}">
                <a16:creationId xmlns:a16="http://schemas.microsoft.com/office/drawing/2014/main" id="{8060080C-98A2-4FEB-A937-319B563E5B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1875" y="5278079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6237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1052962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Definicje zjawisk warunkujących zastosowanie odstępstwa w trybie art. 4.6 RDW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257330" y="1579921"/>
            <a:ext cx="10751683" cy="3288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l-PL" sz="1400" b="1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Okoliczności charakteru naturalnego lub siły wyższe </a:t>
            </a: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– wszelkie nie dające się przewidzieć i niemożliwe do zapobieżenia zdarzenia wynikające z działań sił przyrody, które doprowadziły do naruszenia zakładanych wskaźników stanu/potencjału ekologicznego lub chemicznego jcwp i obniżenia ich o co najmniej jedną klasę - z zastrzeżeniem, że skutki o których mowa mogą utrzymać się przez </a:t>
            </a:r>
            <a:b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</a:b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co najmniej 60 dni, a przywrócenie stanu wód sprzed wystąpienia zdarzenia losowego wymaga ingerencji człowieka.</a:t>
            </a:r>
          </a:p>
          <a:p>
            <a:pPr algn="just">
              <a:lnSpc>
                <a:spcPct val="150000"/>
              </a:lnSpc>
            </a:pPr>
            <a:endParaRPr lang="pl-PL" sz="14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pl-PL" sz="1400" b="1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Ekstremalna powódź </a:t>
            </a: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– każdy z typów powodzi (powódź rzeczna, opadowa, od wód gruntowych, od strony morza, w wyniku nieprzewidzianej awarii urządzeń hydrotechnicznych oraz wywołana innymi czynnikami, w tym o nieznanej genezie), która doprowadziła do naruszenia zakładanych wskaźników stanu/potencjału ekologicznego lub chemicznego jcwp i obniżenia ich </a:t>
            </a:r>
            <a:b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</a:b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 co najmniej jedną klasę z zastrzeżeniem, że skutki o których mowa mogą utrzymać się przez co najmniej 60 dni, a przywrócenie stanu wód sprzed wystąpienia powodzi wymaga natychmiastowej ingerencji człowieka.</a:t>
            </a:r>
          </a:p>
        </p:txBody>
      </p:sp>
    </p:spTree>
    <p:extLst>
      <p:ext uri="{BB962C8B-B14F-4D97-AF65-F5344CB8AC3E}">
        <p14:creationId xmlns:p14="http://schemas.microsoft.com/office/powerpoint/2010/main" val="3465321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1052962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Definicje zjawisk warunkujących zastosowanie odstępstwa w trybie art. 4.6 RDW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257329" y="1579921"/>
            <a:ext cx="11213411" cy="3288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l-PL" sz="1400" b="1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Przedłużająca się susza </a:t>
            </a: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– zjawisko polegające na wystąpieniu suszy hydrologicznej lub hydrogeologicznej na poziomie lokalnym, </a:t>
            </a:r>
            <a:r>
              <a:rPr lang="pl-PL" sz="1400" dirty="0" err="1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subregionalnym</a:t>
            </a: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lub regionalnym, które doprowadziło do naruszenia zakładanych wskaźników stanu/potencjału ekologicznego lub chemicznego jcwp (lub: stanu ilościowego i chemicznego </a:t>
            </a:r>
            <a:r>
              <a:rPr lang="pl-PL" sz="1400" dirty="0" err="1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</a:t>
            </a: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) i obniżenia ich o co najmniej jedną klasę z zastrzeżeniem, że skutki </a:t>
            </a:r>
            <a:b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</a:b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 których mowa utrzymują się przez co najmniej 60 dni, a przywrócenie stanu wód sprzed wystąpienia suszy wymaga ingerencji człowieka.</a:t>
            </a:r>
          </a:p>
          <a:p>
            <a:pPr algn="just">
              <a:lnSpc>
                <a:spcPct val="150000"/>
              </a:lnSpc>
            </a:pPr>
            <a:endParaRPr lang="pl-PL" sz="14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pl-PL" sz="1400" b="1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Nieprzewidziana awaria </a:t>
            </a: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– nieprzewidziana poważna awaria jakiegokolwiek zakładu, instalacji lub urządzenia, w wyniku której </a:t>
            </a:r>
            <a:b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</a:b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do środowiska wodnego przedostały się substancje powodujące naruszenie zakładanych wskaźników stanu/potencjału ekologicznego lub chemicznego jcwp i obniżenia ich o co najmniej jedną klasę z zastrzeżeniem, że skutki o których mowa mogą utrzymać się przez </a:t>
            </a:r>
            <a:b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</a:b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co najmniej 60 dni, a przywrócenie pierwotnego stanu wód sprzed wystąpienia awarii wymaga natychmiastowej ingerencji człowieka. </a:t>
            </a:r>
          </a:p>
          <a:p>
            <a:pPr algn="just">
              <a:lnSpc>
                <a:spcPct val="150000"/>
              </a:lnSpc>
            </a:pPr>
            <a:endParaRPr lang="pl-PL" sz="14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1181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1052962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Podsumowanie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131976" y="1579921"/>
            <a:ext cx="11875874" cy="25699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6637338" algn="r"/>
              </a:tabLst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Liczba odstępstw w trybie art. 4.4 RDW dla obszaru dorzecza Pregoły:  	</a:t>
            </a: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118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6637338" algn="r"/>
              </a:tabLst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Liczba odstępstw w trybie art. 4.5 RDW dla obszaru dorzecza Pregoły: 	</a:t>
            </a: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64</a:t>
            </a:r>
          </a:p>
          <a:p>
            <a:pPr marL="342900" lvl="0" indent="-342900" algn="just">
              <a:lnSpc>
                <a:spcPct val="150000"/>
              </a:lnSpc>
              <a:buFontTx/>
              <a:buAutoNum type="arabicPeriod"/>
              <a:tabLst>
                <a:tab pos="6637338" algn="r"/>
              </a:tabLst>
              <a:defRPr/>
            </a:pPr>
            <a:r>
              <a:rPr lang="pl-PL" sz="1400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Liczba odstępstw w trybie art. 4.4 RDW dla obszaru dorzecza Niemna:  	</a:t>
            </a:r>
            <a:r>
              <a:rPr lang="pl-PL" sz="1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46</a:t>
            </a:r>
          </a:p>
          <a:p>
            <a:pPr marL="342900" lvl="0" indent="-342900" algn="just">
              <a:lnSpc>
                <a:spcPct val="150000"/>
              </a:lnSpc>
              <a:buFontTx/>
              <a:buAutoNum type="arabicPeriod"/>
              <a:tabLst>
                <a:tab pos="6637338" algn="r"/>
              </a:tabLst>
              <a:defRPr/>
            </a:pPr>
            <a:r>
              <a:rPr lang="pl-PL" sz="1400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Liczba odstępstw w trybie art. 4.5 RDW dla obszaru dorzecza Niemna: 	</a:t>
            </a:r>
            <a:r>
              <a:rPr lang="pl-PL" sz="1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29</a:t>
            </a:r>
          </a:p>
          <a:p>
            <a:pPr marL="342900" marR="0" lvl="0" indent="-3429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Szczegółowe informacje na temat odstępstw (przyczyny, uzasadnienie, wskaźniki objęte odstępstwem): </a:t>
            </a:r>
            <a:b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</a:b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Wykaz odstępstw – załącznik do IIaPGW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7" name="Obraz 17">
            <a:extLst>
              <a:ext uri="{FF2B5EF4-FFF2-40B4-BE49-F238E27FC236}">
                <a16:creationId xmlns:a16="http://schemas.microsoft.com/office/drawing/2014/main" id="{8060080C-98A2-4FEB-A937-319B563E5B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1875" y="5278079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0429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Obraz 9">
            <a:extLst>
              <a:ext uri="{FF2B5EF4-FFF2-40B4-BE49-F238E27FC236}">
                <a16:creationId xmlns:a16="http://schemas.microsoft.com/office/drawing/2014/main" id="{AD1936CD-173A-4C22-B23B-435D6EB61B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3" name="Obraz 11">
            <a:extLst>
              <a:ext uri="{FF2B5EF4-FFF2-40B4-BE49-F238E27FC236}">
                <a16:creationId xmlns:a16="http://schemas.microsoft.com/office/drawing/2014/main" id="{026C9671-4092-44BA-8AD1-41283008B9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90E3ED8C-EAF8-46CD-A429-91FBA5A70FD4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325" name="pole tekstowe 12">
            <a:extLst>
              <a:ext uri="{FF2B5EF4-FFF2-40B4-BE49-F238E27FC236}">
                <a16:creationId xmlns:a16="http://schemas.microsoft.com/office/drawing/2014/main" id="{F3567FC6-E7E1-481D-8300-A55B8C29E9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2835275"/>
            <a:ext cx="113188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Dziękuję za uwagę</a:t>
            </a:r>
          </a:p>
        </p:txBody>
      </p:sp>
      <p:sp>
        <p:nvSpPr>
          <p:cNvPr id="56326" name="pole tekstowe 4">
            <a:extLst>
              <a:ext uri="{FF2B5EF4-FFF2-40B4-BE49-F238E27FC236}">
                <a16:creationId xmlns:a16="http://schemas.microsoft.com/office/drawing/2014/main" id="{42232704-4BB8-4D72-85EA-9EFFADA19B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4352925"/>
            <a:ext cx="104790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600" b="0" i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Krzysztof Okrasiński – CDM Smith Sp. z o.o.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6AF54179-E91C-4BB2-80C6-A1AF8B56C137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328" name="Grupa 7">
            <a:extLst>
              <a:ext uri="{FF2B5EF4-FFF2-40B4-BE49-F238E27FC236}">
                <a16:creationId xmlns:a16="http://schemas.microsoft.com/office/drawing/2014/main" id="{F34604A8-6DFB-4ACF-8106-A2C8B6AA579A}"/>
              </a:ext>
            </a:extLst>
          </p:cNvPr>
          <p:cNvGrpSpPr>
            <a:grpSpLocks/>
          </p:cNvGrpSpPr>
          <p:nvPr/>
        </p:nvGrpSpPr>
        <p:grpSpPr bwMode="auto">
          <a:xfrm>
            <a:off x="9582150" y="3697288"/>
            <a:ext cx="1924050" cy="1924050"/>
            <a:chOff x="9187274" y="3980500"/>
            <a:chExt cx="1923179" cy="1923179"/>
          </a:xfrm>
        </p:grpSpPr>
        <p:pic>
          <p:nvPicPr>
            <p:cNvPr id="56329" name="Obraz 10">
              <a:extLst>
                <a:ext uri="{FF2B5EF4-FFF2-40B4-BE49-F238E27FC236}">
                  <a16:creationId xmlns:a16="http://schemas.microsoft.com/office/drawing/2014/main" id="{2A7678DC-AAC2-443F-991A-1AD91920E4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87274" y="3980500"/>
              <a:ext cx="1923179" cy="1923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6330" name="Obraz 11">
              <a:extLst>
                <a:ext uri="{FF2B5EF4-FFF2-40B4-BE49-F238E27FC236}">
                  <a16:creationId xmlns:a16="http://schemas.microsoft.com/office/drawing/2014/main" id="{B202AE23-DF12-4F72-99B2-1933BA2857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9718636" y="4017951"/>
              <a:ext cx="825505" cy="7928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haredContentType xmlns="Microsoft.SharePoint.Taxonomy.ContentTypeSync" SourceId="10f259f9-296d-45ec-b40f-2b565e2e2123" ContentTypeId="0x01" PreviousValue="false"/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ataiGodzina xmlns="813e82e0-154b-4183-8da6-9a8069cccc66">2021-04-26T10:52:54+00:00</DataiGodzina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4975B71933B6548BA6545A665B53A25" ma:contentTypeVersion="13" ma:contentTypeDescription="Create a new document." ma:contentTypeScope="" ma:versionID="4b3e346089dfec47693568c7c780b097">
  <xsd:schema xmlns:xsd="http://www.w3.org/2001/XMLSchema" xmlns:xs="http://www.w3.org/2001/XMLSchema" xmlns:p="http://schemas.microsoft.com/office/2006/metadata/properties" xmlns:ns2="813e82e0-154b-4183-8da6-9a8069cccc66" xmlns:ns3="c947fafa-9138-486d-ae8b-4def84560bfe" targetNamespace="http://schemas.microsoft.com/office/2006/metadata/properties" ma:root="true" ma:fieldsID="be7c2290b1d64e8fdd2498958f257e52" ns2:_="" ns3:_="">
    <xsd:import namespace="813e82e0-154b-4183-8da6-9a8069cccc66"/>
    <xsd:import namespace="c947fafa-9138-486d-ae8b-4def84560bf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DataiGodzina" minOccurs="0"/>
                <xsd:element ref="ns2:MediaServiceAutoKeyPoints" minOccurs="0"/>
                <xsd:element ref="ns2:MediaServiceKeyPoint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13e82e0-154b-4183-8da6-9a8069cccc6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DataiGodzina" ma:index="17" nillable="true" ma:displayName="Data i Godzina" ma:default="[today]" ma:format="DateTime" ma:internalName="DataiGodzina">
      <xsd:simpleType>
        <xsd:restriction base="dms:DateTime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47fafa-9138-486d-ae8b-4def84560bfe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341F31D-9B2C-4C43-8F6B-40266792FA99}">
  <ds:schemaRefs>
    <ds:schemaRef ds:uri="Microsoft.SharePoint.Taxonomy.ContentTypeSync"/>
  </ds:schemaRefs>
</ds:datastoreItem>
</file>

<file path=customXml/itemProps2.xml><?xml version="1.0" encoding="utf-8"?>
<ds:datastoreItem xmlns:ds="http://schemas.openxmlformats.org/officeDocument/2006/customXml" ds:itemID="{0ACE2EC2-69AF-4198-8901-04E8D3FB047B}">
  <ds:schemaRefs>
    <ds:schemaRef ds:uri="http://schemas.microsoft.com/office/2006/metadata/properties"/>
    <ds:schemaRef ds:uri="http://schemas.microsoft.com/office/infopath/2007/PartnerControls"/>
    <ds:schemaRef ds:uri="813e82e0-154b-4183-8da6-9a8069cccc66"/>
  </ds:schemaRefs>
</ds:datastoreItem>
</file>

<file path=customXml/itemProps3.xml><?xml version="1.0" encoding="utf-8"?>
<ds:datastoreItem xmlns:ds="http://schemas.openxmlformats.org/officeDocument/2006/customXml" ds:itemID="{7C7D08C4-DA9E-40FC-B94E-979C2A67CDAF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FDD1CC5D-C902-47E2-A631-9116AB360EC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13e82e0-154b-4183-8da6-9a8069cccc66"/>
    <ds:schemaRef ds:uri="c947fafa-9138-486d-ae8b-4def84560bf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874</Words>
  <Application>Microsoft Office PowerPoint</Application>
  <PresentationFormat>Panoramiczny</PresentationFormat>
  <Paragraphs>122</Paragraphs>
  <Slides>11</Slides>
  <Notes>11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Roboto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natalia wozniak</dc:creator>
  <cp:lastModifiedBy>Wilkos Gladki, Ewa</cp:lastModifiedBy>
  <cp:revision>35</cp:revision>
  <dcterms:created xsi:type="dcterms:W3CDTF">2017-12-14T14:22:37Z</dcterms:created>
  <dcterms:modified xsi:type="dcterms:W3CDTF">2021-05-17T20:57:18Z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0x01010074975B71933B6548BA6545A665B53A25</vt:lpwstr>
  </property>
</Properties>
</file>